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0" r:id="rId1"/>
  </p:sldMasterIdLst>
  <p:notesMasterIdLst>
    <p:notesMasterId r:id="rId15"/>
  </p:notesMasterIdLst>
  <p:handoutMasterIdLst>
    <p:handoutMasterId r:id="rId16"/>
  </p:handoutMasterIdLst>
  <p:sldIdLst>
    <p:sldId id="336" r:id="rId2"/>
    <p:sldId id="324" r:id="rId3"/>
    <p:sldId id="335" r:id="rId4"/>
    <p:sldId id="338" r:id="rId5"/>
    <p:sldId id="337" r:id="rId6"/>
    <p:sldId id="327" r:id="rId7"/>
    <p:sldId id="329" r:id="rId8"/>
    <p:sldId id="330" r:id="rId9"/>
    <p:sldId id="333" r:id="rId10"/>
    <p:sldId id="332" r:id="rId11"/>
    <p:sldId id="331" r:id="rId12"/>
    <p:sldId id="326" r:id="rId13"/>
    <p:sldId id="263" r:id="rId1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1">
          <p15:clr>
            <a:srgbClr val="A4A3A4"/>
          </p15:clr>
        </p15:guide>
        <p15:guide id="2" pos="287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2595315-6059-63B0-9BE8-AAFD11894995}" name="Елена Иванченко" initials="ЕИ" userId="7f7d7db965285a96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Самолетов" initials="С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6D4A60-83DB-4410-ADF3-26E72520AE7E}" v="41" dt="2024-10-01T19:19:29.507"/>
    <p1510:client id="{340082E3-3FC9-4C4E-9E91-695C76184212}" v="70" dt="2024-10-01T22:10:40.373"/>
    <p1510:client id="{57537554-8B18-4043-AF20-8A06E6A57087}" v="931" dt="2024-10-01T18:56:00.554"/>
    <p1510:client id="{67A0EC81-DD4F-4F2B-BAAB-8685C4783732}" v="15" dt="2024-10-01T18:55:42.230"/>
    <p1510:client id="{99B46825-4AC1-4595-BDAF-C8996C806835}" v="52" dt="2024-10-01T18:44:29.648"/>
    <p1510:client id="{BE0ACCB5-4926-4ACE-91D3-ADCBD2785339}" v="61" dt="2024-10-01T18:33:27.955"/>
    <p1510:client id="{C7A6FF65-B74A-460C-B127-CA19601BED3F}" v="35" dt="2024-10-01T21:58:11.802"/>
    <p1510:client id="{F7F554CE-CFBC-45E1-9D8D-D2E56C894C1F}" v="324" dt="2024-10-01T19:29:51.6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01" autoAdjust="0"/>
    <p:restoredTop sz="94690" autoAdjust="0"/>
  </p:normalViewPr>
  <p:slideViewPr>
    <p:cSldViewPr snapToGrid="0" snapToObjects="1" showGuides="1">
      <p:cViewPr varScale="1">
        <p:scale>
          <a:sx n="110" d="100"/>
          <a:sy n="110" d="100"/>
        </p:scale>
        <p:origin x="639" y="51"/>
      </p:cViewPr>
      <p:guideLst>
        <p:guide orient="horz" pos="1611"/>
        <p:guide pos="287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388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8/10/relationships/authors" Target="author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Настасья Мельникова" userId="9ef7703ff1b38cda" providerId="LiveId" clId="{52107B5C-5CFB-404E-B268-FC750F1A9B63}"/>
    <pc:docChg chg="modSld sldOrd">
      <pc:chgData name="Настасья Мельникова" userId="9ef7703ff1b38cda" providerId="LiveId" clId="{52107B5C-5CFB-404E-B268-FC750F1A9B63}" dt="2024-10-01T22:47:36.446" v="3"/>
      <pc:docMkLst>
        <pc:docMk/>
      </pc:docMkLst>
      <pc:sldChg chg="ord">
        <pc:chgData name="Настасья Мельникова" userId="9ef7703ff1b38cda" providerId="LiveId" clId="{52107B5C-5CFB-404E-B268-FC750F1A9B63}" dt="2024-10-01T22:47:36.446" v="3"/>
        <pc:sldMkLst>
          <pc:docMk/>
          <pc:sldMk cId="68072523" sldId="33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412975-4CFD-C441-A244-B7FD9A9579C2}" type="datetimeFigureOut">
              <a:rPr lang="en-US" smtClean="0"/>
              <a:pPr/>
              <a:t>10/2/2024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D660DC-725D-2A44-9F89-74FE668A9C6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1254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eg>
</file>

<file path=ppt/media/image2.jpg>
</file>

<file path=ppt/media/image20.png>
</file>

<file path=ppt/media/image21.png>
</file>

<file path=ppt/media/image2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AFD1C8-470D-774F-8B40-381C3059BD4A}" type="datetimeFigureOut">
              <a:rPr lang="en-US" smtClean="0"/>
              <a:pPr/>
              <a:t>10/2/2024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9711C-DB87-6342-8123-FE7E39EB00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0732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kfq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211943"/>
            <a:ext cx="7467600" cy="3447143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400" baseline="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ru-RU" sz="24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24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20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3509715879"/>
      </p:ext>
    </p:extLst>
  </p:cSld>
  <p:clrMapOvr>
    <a:masterClrMapping/>
  </p:clrMapOvr>
  <p:hf sldNum="0"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7">
            <a:extLst>
              <a:ext uri="{FF2B5EF4-FFF2-40B4-BE49-F238E27FC236}">
                <a16:creationId xmlns:a16="http://schemas.microsoft.com/office/drawing/2014/main" id="{3706F3BB-2486-D68F-6966-44BBD62CEC6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4" name="Текст 13">
            <a:extLst>
              <a:ext uri="{FF2B5EF4-FFF2-40B4-BE49-F238E27FC236}">
                <a16:creationId xmlns:a16="http://schemas.microsoft.com/office/drawing/2014/main" id="{49722966-1EC6-6348-3A3A-25A27C8E506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5" name="Текст 7">
            <a:extLst>
              <a:ext uri="{FF2B5EF4-FFF2-40B4-BE49-F238E27FC236}">
                <a16:creationId xmlns:a16="http://schemas.microsoft.com/office/drawing/2014/main" id="{D2BFFE86-F97D-E925-927B-0F6BBD2D6EE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6" name="Текст 13">
            <a:extLst>
              <a:ext uri="{FF2B5EF4-FFF2-40B4-BE49-F238E27FC236}">
                <a16:creationId xmlns:a16="http://schemas.microsoft.com/office/drawing/2014/main" id="{ADAF316B-52C6-704E-CB38-0E76498CD5E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D888714-60F8-FF59-CB87-38F52214F9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260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8C44632-7642-B672-30DB-BEE8EBC23C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Рисунок 2">
            <a:extLst>
              <a:ext uri="{FF2B5EF4-FFF2-40B4-BE49-F238E27FC236}">
                <a16:creationId xmlns:a16="http://schemas.microsoft.com/office/drawing/2014/main" id="{AF7BB137-1C7F-56D5-5D41-70ED6DEA4C5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895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D9C7E817-A2F7-D228-2EB2-8CC27106359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4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29270353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1F5CFB9-FFF2-E218-2283-FA3AC247B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CADC5-135D-DC69-A40F-E7939EE42C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2000" dirty="0">
                <a:latin typeface="Golos Text" panose="020B0503020202020204"/>
              </a:rPr>
              <a:t>Основной текст слайда, ключевая формулировка</a:t>
            </a:r>
          </a:p>
        </p:txBody>
      </p:sp>
    </p:spTree>
    <p:extLst>
      <p:ext uri="{BB962C8B-B14F-4D97-AF65-F5344CB8AC3E}">
        <p14:creationId xmlns:p14="http://schemas.microsoft.com/office/powerpoint/2010/main" val="31102738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Финал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4">
            <a:extLst>
              <a:ext uri="{FF2B5EF4-FFF2-40B4-BE49-F238E27FC236}">
                <a16:creationId xmlns:a16="http://schemas.microsoft.com/office/drawing/2014/main" id="{164235EB-093A-2BDE-8127-460B61C5B6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113" y="1233715"/>
            <a:ext cx="7170057" cy="3410856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600" baseline="0"/>
            </a:lvl1pPr>
            <a:lvl2pPr marL="457200" indent="0">
              <a:buFontTx/>
              <a:buNone/>
              <a:defRPr sz="1600" baseline="0"/>
            </a:lvl2pPr>
            <a:lvl3pPr marL="914400" indent="0">
              <a:buFontTx/>
              <a:buNone/>
              <a:defRPr sz="1600" baseline="0"/>
            </a:lvl3pPr>
            <a:lvl4pPr marL="1371600" indent="0">
              <a:buFontTx/>
              <a:buNone/>
              <a:defRPr sz="1600" baseline="0"/>
            </a:lvl4pPr>
            <a:lvl5pPr>
              <a:buFontTx/>
              <a:buNone/>
              <a:defRPr sz="1600" baseline="0"/>
            </a:lvl5pPr>
          </a:lstStyle>
          <a:p>
            <a:r>
              <a:rPr lang="ru-RU" sz="16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</a:t>
            </a:r>
          </a:p>
          <a:p>
            <a:endParaRPr lang="ru-RU" sz="16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6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6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конец списка.</a:t>
            </a:r>
          </a:p>
          <a:p>
            <a:pPr lvl="0"/>
            <a:endParaRPr lang="ru-RU" dirty="0"/>
          </a:p>
          <a:p>
            <a:pPr lvl="0"/>
            <a:endParaRPr lang="ru-RU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FD6E8F6-2854-A3A1-FCCA-4BC7B8C564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84405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25FAEC5-3811-8889-0016-6EA3B2AC41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Текст 7">
            <a:extLst>
              <a:ext uri="{FF2B5EF4-FFF2-40B4-BE49-F238E27FC236}">
                <a16:creationId xmlns:a16="http://schemas.microsoft.com/office/drawing/2014/main" id="{CAC739FE-CC7A-A005-60BE-713B90BFE7B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5" name="Текст 13">
            <a:extLst>
              <a:ext uri="{FF2B5EF4-FFF2-40B4-BE49-F238E27FC236}">
                <a16:creationId xmlns:a16="http://schemas.microsoft.com/office/drawing/2014/main" id="{0280BF47-780B-2175-23F6-FDC24D601F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6" name="Текст 7">
            <a:extLst>
              <a:ext uri="{FF2B5EF4-FFF2-40B4-BE49-F238E27FC236}">
                <a16:creationId xmlns:a16="http://schemas.microsoft.com/office/drawing/2014/main" id="{E58E80D7-3F9A-CA73-1A7E-C864B8F1B1A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7" name="Текст 13">
            <a:extLst>
              <a:ext uri="{FF2B5EF4-FFF2-40B4-BE49-F238E27FC236}">
                <a16:creationId xmlns:a16="http://schemas.microsoft.com/office/drawing/2014/main" id="{BF0BE89B-425E-821E-10AB-56C164DAED3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42062931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F282CACE-D64E-E390-8227-23E049D60AA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761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FD893D5-8CB5-3E29-008C-CC0E0591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6E126262-C015-9DD6-F87F-1B632AE7449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4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17363212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E555EF72-8579-6966-364E-7EB7615097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02428" y="943208"/>
            <a:ext cx="5526315" cy="3875536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E0DDF7E5-74E5-85B7-0EAB-6118F548A9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943208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7936B987-FE27-33B7-4612-FDB9F2B35C6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200" y="2935720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855286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6">
            <a:extLst>
              <a:ext uri="{FF2B5EF4-FFF2-40B4-BE49-F238E27FC236}">
                <a16:creationId xmlns:a16="http://schemas.microsoft.com/office/drawing/2014/main" id="{604BBFFB-7572-35FA-4787-0F445C56328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1" y="1059322"/>
            <a:ext cx="3897086" cy="1734678"/>
          </a:xfrm>
        </p:spPr>
        <p:txBody>
          <a:bodyPr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</p:txBody>
      </p:sp>
      <p:sp>
        <p:nvSpPr>
          <p:cNvPr id="4" name="Текст 6">
            <a:extLst>
              <a:ext uri="{FF2B5EF4-FFF2-40B4-BE49-F238E27FC236}">
                <a16:creationId xmlns:a16="http://schemas.microsoft.com/office/drawing/2014/main" id="{4BFD2DD0-1A50-CC19-1239-4EE4F12EA91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7202" y="3105836"/>
            <a:ext cx="3897084" cy="1640335"/>
          </a:xfrm>
        </p:spPr>
        <p:txBody>
          <a:bodyPr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73A9D63A-5180-ED0A-F619-007A1570C1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89714" y="1059322"/>
            <a:ext cx="3632201" cy="3686849"/>
          </a:xfrm>
        </p:spPr>
        <p:txBody>
          <a:bodyPr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75CB2-AC7B-1521-E0C8-0618DBE0FE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3591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1" y="2933902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4" name="Text Placeholder 24"/>
          <p:cNvSpPr>
            <a:spLocks noGrp="1"/>
          </p:cNvSpPr>
          <p:nvPr>
            <p:ph type="body" sz="quarter" idx="21" hasCustomPrompt="1"/>
          </p:nvPr>
        </p:nvSpPr>
        <p:spPr>
          <a:xfrm>
            <a:off x="3209454" y="2933902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5969804" y="2933902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3287828"/>
            <a:ext cx="2588883" cy="1395548"/>
          </a:xfr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3207251" y="3299578"/>
            <a:ext cx="2591416" cy="1395548"/>
          </a:xfrm>
        </p:spPr>
        <p:txBody>
          <a:bodyPr>
            <a:noAutofit/>
          </a:bodyPr>
          <a:lstStyle>
            <a:lvl1pPr marL="0" indent="0">
              <a:buNone/>
              <a:defRPr sz="1200" baseline="0"/>
            </a:lvl1pPr>
            <a:lvl2pPr>
              <a:defRPr sz="1200" baseline="0"/>
            </a:lvl2pPr>
            <a:lvl3pPr>
              <a:defRPr sz="1200" baseline="0"/>
            </a:lvl3pPr>
            <a:lvl4pPr>
              <a:defRPr sz="1200" baseline="0"/>
            </a:lvl4pPr>
            <a:lvl5pPr>
              <a:defRPr sz="12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84827D-CE53-9591-037D-C963F1C740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5AE50A46-F4A6-68CE-7C12-AA2301388718}"/>
              </a:ext>
            </a:extLst>
          </p:cNvPr>
          <p:cNvSpPr>
            <a:spLocks noGrp="1"/>
          </p:cNvSpPr>
          <p:nvPr>
            <p:ph sz="half" idx="26" hasCustomPrompt="1"/>
          </p:nvPr>
        </p:nvSpPr>
        <p:spPr>
          <a:xfrm>
            <a:off x="5967600" y="3299578"/>
            <a:ext cx="2591416" cy="1395548"/>
          </a:xfrm>
        </p:spPr>
        <p:txBody>
          <a:bodyPr>
            <a:noAutofit/>
          </a:bodyPr>
          <a:lstStyle>
            <a:lvl1pPr marL="0" indent="0">
              <a:buNone/>
              <a:defRPr sz="1200" baseline="0"/>
            </a:lvl1pPr>
            <a:lvl2pPr>
              <a:defRPr sz="1200" baseline="0"/>
            </a:lvl2pPr>
            <a:lvl3pPr>
              <a:defRPr sz="1200" baseline="0"/>
            </a:lvl3pPr>
            <a:lvl4pPr>
              <a:defRPr sz="1200" baseline="0"/>
            </a:lvl4pPr>
            <a:lvl5pPr>
              <a:defRPr sz="12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42AB405F-D2C7-9CD0-F8A2-C5B08DACE9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9081" y="944463"/>
            <a:ext cx="2577001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20D20C24-934F-4A5C-CF04-B479AF2D0D5F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221666" y="944462"/>
            <a:ext cx="2577001" cy="1883023"/>
          </a:xfrm>
          <a:prstGeom prst="roundRect">
            <a:avLst>
              <a:gd name="adj" fmla="val 12905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6" name="Рисунок 2">
            <a:extLst>
              <a:ext uri="{FF2B5EF4-FFF2-40B4-BE49-F238E27FC236}">
                <a16:creationId xmlns:a16="http://schemas.microsoft.com/office/drawing/2014/main" id="{2D750E3A-97C5-5CBE-A3C9-0F2565E569E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980690" y="944463"/>
            <a:ext cx="2577001" cy="1883023"/>
          </a:xfrm>
          <a:prstGeom prst="roundRect">
            <a:avLst>
              <a:gd name="adj" fmla="val 10512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73842539"/>
      </p:ext>
    </p:extLst>
  </p:cSld>
  <p:clrMapOvr>
    <a:masterClrMapping/>
  </p:clrMapOvr>
  <p:hf sldNum="0" hd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E555EF72-8579-6966-364E-7EB7615097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33143" y="949330"/>
            <a:ext cx="2895600" cy="3895724"/>
          </a:xfrm>
        </p:spPr>
        <p:txBody>
          <a:bodyPr>
            <a:normAutofit/>
          </a:bodyPr>
          <a:lstStyle>
            <a:lvl1pPr marL="0" indent="0">
              <a:buNone/>
              <a:defRPr sz="1400" b="0" i="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Рисунок 2">
            <a:extLst>
              <a:ext uri="{FF2B5EF4-FFF2-40B4-BE49-F238E27FC236}">
                <a16:creationId xmlns:a16="http://schemas.microsoft.com/office/drawing/2014/main" id="{F1233E17-1183-B76E-8FDC-B4E51177D94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949329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D225B0AE-7C4E-EA08-3FB1-DC344CD7244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095171" y="949328"/>
            <a:ext cx="2532744" cy="1883023"/>
          </a:xfrm>
          <a:prstGeom prst="roundRect">
            <a:avLst>
              <a:gd name="adj" fmla="val 11879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8F0CB042-A157-2892-A9F3-8F41034FBC2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95171" y="2962031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B7890194-FBA6-DE42-AD42-307D6F999BE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7199" y="2962031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6427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7">
            <a:extLst>
              <a:ext uri="{FF2B5EF4-FFF2-40B4-BE49-F238E27FC236}">
                <a16:creationId xmlns:a16="http://schemas.microsoft.com/office/drawing/2014/main" id="{DC7664A4-1431-5B79-D831-F6220EA436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4" name="Текст 13">
            <a:extLst>
              <a:ext uri="{FF2B5EF4-FFF2-40B4-BE49-F238E27FC236}">
                <a16:creationId xmlns:a16="http://schemas.microsoft.com/office/drawing/2014/main" id="{9A5E5274-1C05-A7BB-B9D5-BE8CD4A5E9F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5" name="Текст 7">
            <a:extLst>
              <a:ext uri="{FF2B5EF4-FFF2-40B4-BE49-F238E27FC236}">
                <a16:creationId xmlns:a16="http://schemas.microsoft.com/office/drawing/2014/main" id="{5FC28AB9-3129-9DBE-782C-D2B113A5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6" name="Текст 13">
            <a:extLst>
              <a:ext uri="{FF2B5EF4-FFF2-40B4-BE49-F238E27FC236}">
                <a16:creationId xmlns:a16="http://schemas.microsoft.com/office/drawing/2014/main" id="{12C4E9B1-800A-20F6-E4F7-84C6B3BE946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D8C1609-7E48-B73D-CDA4-19FD56B59E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32993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Текст 6">
            <a:extLst>
              <a:ext uri="{FF2B5EF4-FFF2-40B4-BE49-F238E27FC236}">
                <a16:creationId xmlns:a16="http://schemas.microsoft.com/office/drawing/2014/main" id="{46AE54EB-260E-9A56-307F-307DC6AE32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1" y="963397"/>
            <a:ext cx="2532744" cy="1883023"/>
          </a:xfrm>
        </p:spPr>
        <p:txBody>
          <a:bodyPr>
            <a:normAutofit/>
          </a:bodyPr>
          <a:lstStyle>
            <a:lvl1pPr marL="0" indent="0">
              <a:buNone/>
              <a:defRPr sz="1800" b="1" i="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lvl="0"/>
            <a:r>
              <a:rPr lang="ru-RU" dirty="0"/>
              <a:t>Ключевая фраза слайда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20DDEE97-30A5-E948-6E23-28FB2BCF96F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95171" y="963397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AAC08422-7D47-2B7E-7D28-680BC07B364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33141" y="966928"/>
            <a:ext cx="2532744" cy="1883023"/>
          </a:xfrm>
          <a:prstGeom prst="roundRect">
            <a:avLst>
              <a:gd name="adj" fmla="val 11196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4D0F3CB7-1C07-A606-10E8-3541ED42DF3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733141" y="2954042"/>
            <a:ext cx="2532744" cy="1883023"/>
          </a:xfrm>
          <a:prstGeom prst="roundRect">
            <a:avLst>
              <a:gd name="adj" fmla="val 8802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AFE5227E-AF6F-5CD4-3762-3B690A4EFAC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95171" y="2960314"/>
            <a:ext cx="2532744" cy="1883023"/>
          </a:xfrm>
          <a:prstGeom prst="roundRect">
            <a:avLst>
              <a:gd name="adj" fmla="val 8459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F1DACFFD-7F12-BA1F-C994-00039280C0A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" y="2960314"/>
            <a:ext cx="2532744" cy="1883023"/>
          </a:xfrm>
          <a:prstGeom prst="roundRect">
            <a:avLst>
              <a:gd name="adj" fmla="val 10169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18188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1" y="2367645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6" name="Text Placeholder 24"/>
          <p:cNvSpPr>
            <a:spLocks noGrp="1"/>
          </p:cNvSpPr>
          <p:nvPr>
            <p:ph type="body" sz="quarter" idx="21" hasCustomPrompt="1"/>
          </p:nvPr>
        </p:nvSpPr>
        <p:spPr>
          <a:xfrm>
            <a:off x="3275819" y="2367645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7" name="Text Placehold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6085706" y="2367645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F822C9-93DB-8981-8DE8-9669C842C9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ABC6181E-5380-5398-36BA-70EAD01E6B61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454050" y="952607"/>
            <a:ext cx="2589213" cy="1304294"/>
          </a:xfrm>
          <a:prstGeom prst="roundRect">
            <a:avLst>
              <a:gd name="adj" fmla="val 9261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6C8F21F1-75B3-D8F1-2DB5-6F70F86F1D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3275818" y="952607"/>
            <a:ext cx="2589213" cy="1304294"/>
          </a:xfrm>
          <a:prstGeom prst="roundRect">
            <a:avLst>
              <a:gd name="adj" fmla="val 11730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276AF22E-2A7E-F9AB-5142-9D689D32BAC7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089789" y="952607"/>
            <a:ext cx="2589213" cy="1304294"/>
          </a:xfrm>
          <a:prstGeom prst="roundRect">
            <a:avLst>
              <a:gd name="adj" fmla="val 10249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14" name="Text Placeholder 24">
            <a:extLst>
              <a:ext uri="{FF2B5EF4-FFF2-40B4-BE49-F238E27FC236}">
                <a16:creationId xmlns:a16="http://schemas.microsoft.com/office/drawing/2014/main" id="{4381B90F-578B-03FE-3E62-01B123DDCA0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60352" y="4281396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5" name="Text Placeholder 24">
            <a:extLst>
              <a:ext uri="{FF2B5EF4-FFF2-40B4-BE49-F238E27FC236}">
                <a16:creationId xmlns:a16="http://schemas.microsoft.com/office/drawing/2014/main" id="{78F39546-2C38-A484-9527-E82840466A9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278970" y="4281396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7" name="Text Placeholder 24">
            <a:extLst>
              <a:ext uri="{FF2B5EF4-FFF2-40B4-BE49-F238E27FC236}">
                <a16:creationId xmlns:a16="http://schemas.microsoft.com/office/drawing/2014/main" id="{62CF135A-DC57-BFA7-737D-7E89CABB270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088857" y="4281396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3" name="Рисунок 2">
            <a:extLst>
              <a:ext uri="{FF2B5EF4-FFF2-40B4-BE49-F238E27FC236}">
                <a16:creationId xmlns:a16="http://schemas.microsoft.com/office/drawing/2014/main" id="{F2DF9285-C300-85F5-A106-92A286165DE1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457201" y="2866358"/>
            <a:ext cx="2589213" cy="1304294"/>
          </a:xfrm>
          <a:prstGeom prst="roundRect">
            <a:avLst>
              <a:gd name="adj" fmla="val 12224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24" name="Рисунок 2">
            <a:extLst>
              <a:ext uri="{FF2B5EF4-FFF2-40B4-BE49-F238E27FC236}">
                <a16:creationId xmlns:a16="http://schemas.microsoft.com/office/drawing/2014/main" id="{3E7EB42F-DA19-C666-2E68-46C62D129469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3278969" y="2866358"/>
            <a:ext cx="2589213" cy="1304294"/>
          </a:xfrm>
          <a:prstGeom prst="roundRect">
            <a:avLst>
              <a:gd name="adj" fmla="val 11236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31" name="Рисунок 2">
            <a:extLst>
              <a:ext uri="{FF2B5EF4-FFF2-40B4-BE49-F238E27FC236}">
                <a16:creationId xmlns:a16="http://schemas.microsoft.com/office/drawing/2014/main" id="{8819B960-AE2A-9E43-B370-CD1D6A1ACE8D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6092940" y="2866358"/>
            <a:ext cx="2589213" cy="1304294"/>
          </a:xfrm>
          <a:prstGeom prst="roundRect">
            <a:avLst>
              <a:gd name="adj" fmla="val 9755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</p:spTree>
    <p:extLst>
      <p:ext uri="{BB962C8B-B14F-4D97-AF65-F5344CB8AC3E}">
        <p14:creationId xmlns:p14="http://schemas.microsoft.com/office/powerpoint/2010/main" val="7186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256F42A0-92A9-ED41-A4B6-1B839857D47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7784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E555EF72-8579-6966-364E-7EB7615097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</p:spTree>
    <p:extLst>
      <p:ext uri="{BB962C8B-B14F-4D97-AF65-F5344CB8AC3E}">
        <p14:creationId xmlns:p14="http://schemas.microsoft.com/office/powerpoint/2010/main" val="439475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60393FA-3ECC-3158-E15E-58890F60BD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13DB0C6-E4DE-9A4B-998D-34852F1B3E9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2000" dirty="0">
                <a:latin typeface="Golos Text" panose="020B0503020202020204"/>
              </a:rPr>
              <a:t>Основной текст слайда, ключевая формулировка</a:t>
            </a:r>
          </a:p>
        </p:txBody>
      </p:sp>
    </p:spTree>
    <p:extLst>
      <p:ext uri="{BB962C8B-B14F-4D97-AF65-F5344CB8AC3E}">
        <p14:creationId xmlns:p14="http://schemas.microsoft.com/office/powerpoint/2010/main" val="4034559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8ABD215D-CFC7-1CAC-2144-1C4A51F1FE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113" y="1233715"/>
            <a:ext cx="7170057" cy="341085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aseline="0"/>
            </a:lvl1pPr>
            <a:lvl2pPr marL="457200" indent="0">
              <a:buFontTx/>
              <a:buNone/>
              <a:defRPr sz="1600" baseline="0"/>
            </a:lvl2pPr>
            <a:lvl3pPr marL="914400" indent="0">
              <a:buFontTx/>
              <a:buNone/>
              <a:defRPr sz="1600" baseline="0"/>
            </a:lvl3pPr>
            <a:lvl4pPr marL="1371600" indent="0">
              <a:buFontTx/>
              <a:buNone/>
              <a:defRPr sz="1600" baseline="0"/>
            </a:lvl4pPr>
            <a:lvl5pPr>
              <a:buFontTx/>
              <a:buNone/>
              <a:defRPr sz="1600" baseline="0"/>
            </a:lvl5pPr>
          </a:lstStyle>
          <a:p>
            <a:r>
              <a:rPr lang="ru-RU" sz="16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16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569F4-01AC-6221-63B9-0F06F87F25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414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7">
            <a:extLst>
              <a:ext uri="{FF2B5EF4-FFF2-40B4-BE49-F238E27FC236}">
                <a16:creationId xmlns:a16="http://schemas.microsoft.com/office/drawing/2014/main" id="{36D9692A-5DC0-3DF1-F516-70164F11C5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16" name="Текст 13">
            <a:extLst>
              <a:ext uri="{FF2B5EF4-FFF2-40B4-BE49-F238E27FC236}">
                <a16:creationId xmlns:a16="http://schemas.microsoft.com/office/drawing/2014/main" id="{C2C41F40-A63A-48C4-01DC-A4A13BB7B8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D5B27C-CA4C-7381-3F84-F0595A76CE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" name="Текст 7">
            <a:extLst>
              <a:ext uri="{FF2B5EF4-FFF2-40B4-BE49-F238E27FC236}">
                <a16:creationId xmlns:a16="http://schemas.microsoft.com/office/drawing/2014/main" id="{2AA24315-FE73-04A8-D530-E746EC0C202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4" name="Текст 13">
            <a:extLst>
              <a:ext uri="{FF2B5EF4-FFF2-40B4-BE49-F238E27FC236}">
                <a16:creationId xmlns:a16="http://schemas.microsoft.com/office/drawing/2014/main" id="{69578C56-72EB-AE17-C6D4-CE1E8FBA30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3018934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AE2ED3E-3221-72A5-8340-4E08819C8F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Рисунок 2">
            <a:extLst>
              <a:ext uri="{FF2B5EF4-FFF2-40B4-BE49-F238E27FC236}">
                <a16:creationId xmlns:a16="http://schemas.microsoft.com/office/drawing/2014/main" id="{19B43694-08A8-116E-FA12-468591D136C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7952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E75CB8B0-7394-87DF-B065-6F242AB2D01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4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1993366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E98E654-ABDC-7E78-775E-43A2D6214C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5D71CC7-EEA6-E9D0-68AD-36562CCF607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2000" dirty="0">
                <a:latin typeface="Golos Text" panose="020B0503020202020204"/>
              </a:rPr>
              <a:t>Основной текст слайда, ключевая формулировка</a:t>
            </a:r>
          </a:p>
        </p:txBody>
      </p:sp>
    </p:spTree>
    <p:extLst>
      <p:ext uri="{BB962C8B-B14F-4D97-AF65-F5344CB8AC3E}">
        <p14:creationId xmlns:p14="http://schemas.microsoft.com/office/powerpoint/2010/main" val="25408186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8ABD215D-CFC7-1CAC-2144-1C4A51F1FE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113" y="1233715"/>
            <a:ext cx="7170057" cy="341085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aseline="0"/>
            </a:lvl1pPr>
            <a:lvl2pPr marL="457200" indent="0">
              <a:buFontTx/>
              <a:buNone/>
              <a:defRPr sz="1600" baseline="0"/>
            </a:lvl2pPr>
            <a:lvl3pPr marL="914400" indent="0">
              <a:buFontTx/>
              <a:buNone/>
              <a:defRPr sz="1600" baseline="0"/>
            </a:lvl3pPr>
            <a:lvl4pPr marL="1371600" indent="0">
              <a:buFontTx/>
              <a:buNone/>
              <a:defRPr sz="1600" baseline="0"/>
            </a:lvl4pPr>
            <a:lvl5pPr>
              <a:buFontTx/>
              <a:buNone/>
              <a:defRPr sz="1600" baseline="0"/>
            </a:lvl5pPr>
          </a:lstStyle>
          <a:p>
            <a:r>
              <a:rPr lang="ru-RU" sz="16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16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569F4-01AC-6221-63B9-0F06F87F25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360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06434"/>
            <a:ext cx="8229600" cy="620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21912"/>
            <a:ext cx="8229600" cy="289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65051" y="41341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4D3E97-5D7A-1D29-BA55-742D76C1C8C4}"/>
              </a:ext>
            </a:extLst>
          </p:cNvPr>
          <p:cNvSpPr txBox="1"/>
          <p:nvPr userDrawn="1"/>
        </p:nvSpPr>
        <p:spPr>
          <a:xfrm>
            <a:off x="-865051" y="41341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678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2" r:id="rId1"/>
    <p:sldLayoutId id="2147483885" r:id="rId2"/>
    <p:sldLayoutId id="2147483877" r:id="rId3"/>
    <p:sldLayoutId id="2147483891" r:id="rId4"/>
    <p:sldLayoutId id="2147483883" r:id="rId5"/>
    <p:sldLayoutId id="2147483873" r:id="rId6"/>
    <p:sldLayoutId id="2147483888" r:id="rId7"/>
    <p:sldLayoutId id="2147483892" r:id="rId8"/>
    <p:sldLayoutId id="2147483874" r:id="rId9"/>
    <p:sldLayoutId id="2147483886" r:id="rId10"/>
    <p:sldLayoutId id="2147483889" r:id="rId11"/>
    <p:sldLayoutId id="2147483893" r:id="rId12"/>
    <p:sldLayoutId id="2147483879" r:id="rId13"/>
    <p:sldLayoutId id="2147483887" r:id="rId14"/>
    <p:sldLayoutId id="2147483890" r:id="rId15"/>
    <p:sldLayoutId id="2147483880" r:id="rId16"/>
    <p:sldLayoutId id="2147483894" r:id="rId17"/>
    <p:sldLayoutId id="2147483875" r:id="rId18"/>
    <p:sldLayoutId id="2147483881" r:id="rId19"/>
    <p:sldLayoutId id="2147483882" r:id="rId20"/>
    <p:sldLayoutId id="2147483706" r:id="rId21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b="1" i="0" kern="1200" baseline="0">
          <a:solidFill>
            <a:schemeClr val="tx1"/>
          </a:solidFill>
          <a:latin typeface="ALS Gorizont Bold Expanded" panose="00000805000000000000" pitchFamily="50" charset="0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SzPct val="100000"/>
        <a:buFont typeface="Arial" panose="020B0604020202020204" pitchFamily="34" charset="0"/>
        <a:buNone/>
        <a:defRPr sz="20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4pPr>
      <a:lvl5pPr marL="1828800" indent="0" algn="l" defTabSz="45720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51038"/>
            <a:ext cx="8229600" cy="620712"/>
          </a:xfrm>
        </p:spPr>
        <p:txBody>
          <a:bodyPr>
            <a:noAutofit/>
          </a:bodyPr>
          <a:lstStyle/>
          <a:p>
            <a:pPr algn="ctr">
              <a:spcBef>
                <a:spcPct val="20000"/>
              </a:spcBef>
            </a:pPr>
            <a:r>
              <a:rPr lang="ru-RU" sz="3600" b="0" dirty="0">
                <a:latin typeface="Times New Roman"/>
                <a:cs typeface="Times New Roman"/>
              </a:rPr>
              <a:t>Проектирование функциональной модели АИС для агентства </a:t>
            </a:r>
            <a:br>
              <a:rPr lang="ru-RU" sz="3600" b="0" dirty="0">
                <a:latin typeface="Times New Roman"/>
                <a:cs typeface="Times New Roman"/>
              </a:rPr>
            </a:br>
            <a:r>
              <a:rPr lang="ru-RU" sz="3600" b="0" dirty="0">
                <a:latin typeface="Times New Roman"/>
                <a:cs typeface="Times New Roman"/>
              </a:rPr>
              <a:t>«Ньютон»</a:t>
            </a:r>
            <a:endParaRPr lang="ru-RU" sz="3600" dirty="0"/>
          </a:p>
          <a:p>
            <a:pPr algn="ctr"/>
            <a:endParaRPr lang="ru-RU" sz="4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89B856-8208-0556-7AFE-F1E5D0CA5361}"/>
              </a:ext>
            </a:extLst>
          </p:cNvPr>
          <p:cNvSpPr txBox="1"/>
          <p:nvPr/>
        </p:nvSpPr>
        <p:spPr>
          <a:xfrm>
            <a:off x="7109237" y="3184704"/>
            <a:ext cx="2462980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Выполнили:</a:t>
            </a:r>
            <a:b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Мельникова Н.Ф.</a:t>
            </a:r>
            <a:b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Цветкова Т.А.</a:t>
            </a:r>
            <a:b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Макаров Е.А.</a:t>
            </a:r>
            <a:b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Шаповалов С.К.</a:t>
            </a:r>
            <a:b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Группа: 2.2.6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814C25-EE1A-71E8-4080-C7E9B5722B6E}"/>
              </a:ext>
            </a:extLst>
          </p:cNvPr>
          <p:cNvSpPr txBox="1"/>
          <p:nvPr/>
        </p:nvSpPr>
        <p:spPr>
          <a:xfrm>
            <a:off x="-967563" y="4061867"/>
            <a:ext cx="261046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Проверила:</a:t>
            </a:r>
            <a:b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</a:br>
            <a:r>
              <a:rPr lang="ru-RU" dirty="0">
                <a:solidFill>
                  <a:schemeClr val="bg1"/>
                </a:solidFill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Говорова М.М.</a:t>
            </a:r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61792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ED3B5E-9456-C8A4-07A4-95C3DB982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событий и связи по потокам данных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BFEF9A1-78B4-FD4E-6902-56D70310F4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ru-RU" sz="1600" b="1" dirty="0"/>
          </a:p>
          <a:p>
            <a:endParaRPr lang="ru-RU" sz="1600" dirty="0">
              <a:latin typeface="Golos Text" panose="020B0503020202020204"/>
            </a:endParaRPr>
          </a:p>
          <a:p>
            <a:endParaRPr lang="ru-RU" sz="1400" b="0" i="0" dirty="0">
              <a:solidFill>
                <a:srgbClr val="2C2D2E"/>
              </a:solidFill>
              <a:effectLst/>
              <a:latin typeface="Golos Text" panose="020B0503020202020204"/>
            </a:endParaRPr>
          </a:p>
        </p:txBody>
      </p:sp>
      <p:pic>
        <p:nvPicPr>
          <p:cNvPr id="4" name="Рисунок 3" descr="Изображение выглядит как текст, снимок экрана, Шрифт, число&#10;&#10;Автоматически созданное описание">
            <a:extLst>
              <a:ext uri="{FF2B5EF4-FFF2-40B4-BE49-F238E27FC236}">
                <a16:creationId xmlns:a16="http://schemas.microsoft.com/office/drawing/2014/main" id="{8C8C1402-2302-62B8-17C9-15B357EEB3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872" y="1211943"/>
            <a:ext cx="7253928" cy="3365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2067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ED3B5E-9456-C8A4-07A4-95C3DB982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Детализированная контекстная диаграмма (уровень A0)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BFEF9A1-78B4-FD4E-6902-56D70310F4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ru-RU" sz="1600" b="1" dirty="0">
              <a:latin typeface="Golos Text"/>
            </a:endParaRPr>
          </a:p>
          <a:p>
            <a:endParaRPr lang="ru-RU" sz="1600" b="1" dirty="0"/>
          </a:p>
          <a:p>
            <a:endParaRPr lang="ru-RU" sz="1600" dirty="0">
              <a:latin typeface="Golos Text" panose="020B0503020202020204"/>
            </a:endParaRPr>
          </a:p>
          <a:p>
            <a:endParaRPr lang="ru-RU" sz="1400" b="0" i="0" dirty="0">
              <a:solidFill>
                <a:srgbClr val="2C2D2E"/>
              </a:solidFill>
              <a:effectLst/>
              <a:latin typeface="Golos Text" panose="020B0503020202020204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158CB6B0-37E6-AF41-9F4C-7DCA2FC74D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00" t="25564" r="14857" b="10387"/>
          <a:stretch/>
        </p:blipFill>
        <p:spPr>
          <a:xfrm>
            <a:off x="1515139" y="1169645"/>
            <a:ext cx="5853224" cy="353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530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3B75BB7E-5242-607C-D973-5C88E2FAB34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57200" y="1262689"/>
            <a:ext cx="4114800" cy="2093011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Целью работы было проектирование функциональной модели автоматизированной информационной системы (АИС) для агентства «Ньютон». В ходе работы были достигнуты следующие результаты: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E922D73-8950-E8DA-530F-B7973DB0ECB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57203" y="3302538"/>
            <a:ext cx="3897084" cy="16403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Внедрение АИС позволит агентству улучшить управление процессами, ускорить выполнение заказов, повысить контроль и качество услуг, что способствует повышению эффективности работы и росту доходов.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22F25C4-7663-582D-5776-E7C30E76E2A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285750" indent="-285750">
              <a:buFont typeface="Arial"/>
              <a:buChar char="•"/>
            </a:pPr>
            <a:r>
              <a:rPr lang="ru-RU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Проанализированы основные процессы агентства, включая работу с клиентами, создание макетов, изготовление и монтаж рекламы.</a:t>
            </a:r>
          </a:p>
          <a:p>
            <a:pPr marL="285750" indent="-285750">
              <a:buFont typeface="Arial"/>
              <a:buChar char="•"/>
            </a:pPr>
            <a:r>
              <a:rPr lang="ru-RU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Определены внешние сущности (клиенты, поставщики, финансовые организации) и их взаимодействие с системой.</a:t>
            </a:r>
          </a:p>
          <a:p>
            <a:pPr marL="285750" indent="-285750">
              <a:buFont typeface="Arial"/>
              <a:buChar char="•"/>
            </a:pPr>
            <a:r>
              <a:rPr lang="ru-RU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Выделены ключевые потоки данных между процессами, что помогло понять движение информации в агентстве.</a:t>
            </a:r>
          </a:p>
          <a:p>
            <a:pPr marL="285750" indent="-285750">
              <a:buFont typeface="Arial"/>
              <a:buChar char="•"/>
            </a:pPr>
            <a:r>
              <a:rPr lang="ru-RU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Построены контекстные диаграммы нулевого уровня (A-0) и детализированная диаграмма уровня A0, которые описывают взаимодействие сотрудников и системы.</a:t>
            </a:r>
          </a:p>
          <a:p>
            <a:pPr marL="285750" indent="-285750">
              <a:buFont typeface="Arial"/>
              <a:buChar char="•"/>
            </a:pPr>
            <a:r>
              <a:rPr lang="ru-RU" sz="15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Определены основные функции АИС: автоматизация обработки заказов, договоров, создания макетов и финансового учета.</a:t>
            </a:r>
          </a:p>
          <a:p>
            <a:endParaRPr lang="ru-RU" dirty="0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1D6CCC61-BB2F-AF7A-925F-8FDA44CDA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Выводы</a:t>
            </a:r>
          </a:p>
        </p:txBody>
      </p:sp>
    </p:spTree>
    <p:extLst>
      <p:ext uri="{BB962C8B-B14F-4D97-AF65-F5344CB8AC3E}">
        <p14:creationId xmlns:p14="http://schemas.microsoft.com/office/powerpoint/2010/main" val="5687169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01813"/>
            <a:ext cx="8229600" cy="620712"/>
          </a:xfrm>
        </p:spPr>
        <p:txBody>
          <a:bodyPr>
            <a:noAutofit/>
          </a:bodyPr>
          <a:lstStyle/>
          <a:p>
            <a:pPr algn="ctr"/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Спасибо</a:t>
            </a:r>
            <a:b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 внимание!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4942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2BEA39AC-0C16-00A4-A7D1-16251640B1A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33648" y="1538190"/>
            <a:ext cx="7519074" cy="3410856"/>
          </a:xfrm>
        </p:spPr>
        <p:txBody>
          <a:bodyPr vert="horz" lIns="91440" tIns="45720" rIns="91440" bIns="45720" rtlCol="0" anchor="t">
            <a:normAutofit/>
          </a:bodyPr>
          <a:lstStyle/>
          <a:p>
            <a:pPr indent="540385" algn="just" rtl="0">
              <a:spcBef>
                <a:spcPts val="0"/>
              </a:spcBef>
              <a:spcAft>
                <a:spcPts val="0"/>
              </a:spcAft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Агентство занимается </a:t>
            </a:r>
            <a:r>
              <a:rPr lang="ru-RU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изготовлением наружной рекламы. </a:t>
            </a:r>
            <a:r>
              <a:rPr lang="ru-RU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Н</a:t>
            </a:r>
            <a:r>
              <a:rPr lang="ru-RU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а данный момент численность его персонала составляет всего три человека: </a:t>
            </a:r>
            <a:r>
              <a:rPr lang="ru-RU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директор</a:t>
            </a:r>
            <a:r>
              <a:rPr lang="ru-RU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макетчик</a:t>
            </a:r>
            <a:r>
              <a:rPr lang="ru-RU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и </a:t>
            </a:r>
            <a:r>
              <a:rPr lang="ru-RU" sz="18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мастер. </a:t>
            </a:r>
            <a:r>
              <a:rPr lang="ru-RU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 В услуги агентства входит: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изготовление различных видов наружной рекламы (вывески, информационные стенды, баннерная печать и др.)</a:t>
            </a:r>
            <a:r>
              <a:rPr lang="en-US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ru-RU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изготовление некоторых видов полиграфии </a:t>
            </a:r>
            <a:r>
              <a:rPr lang="ru-RU" sz="18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и </a:t>
            </a:r>
            <a:r>
              <a:rPr lang="ru-RU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размещение и установка наружной рекламы.</a:t>
            </a:r>
          </a:p>
          <a:p>
            <a:pPr indent="540385" algn="just" rtl="0">
              <a:spcBef>
                <a:spcPts val="0"/>
              </a:spcBef>
              <a:spcAft>
                <a:spcPts val="0"/>
              </a:spcAft>
            </a:pPr>
            <a:r>
              <a:rPr lang="ru-RU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Работа с клиентами проходит по следующей схеме: встреча с клиентом; изготовление макета изделия в программных средствах; изготовление изделия и при надобности его монтаж.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BD03A893-ECFA-DEED-F342-DE63BD722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06435"/>
            <a:ext cx="6363586" cy="527284"/>
          </a:xfrm>
        </p:spPr>
        <p:txBody>
          <a:bodyPr>
            <a:normAutofit fontScale="90000"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Агентство «Ньютон»</a:t>
            </a:r>
          </a:p>
        </p:txBody>
      </p:sp>
    </p:spTree>
    <p:extLst>
      <p:ext uri="{BB962C8B-B14F-4D97-AF65-F5344CB8AC3E}">
        <p14:creationId xmlns:p14="http://schemas.microsoft.com/office/powerpoint/2010/main" val="3962654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CB1F7614-5569-C7EC-467C-89F406FEBC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ru-RU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Цель - проектирование функциональной модели АИС для агентства по созданию наружной рекламы «Ньютон»</a:t>
            </a:r>
            <a:endParaRPr lang="ru-RU" sz="1800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16D3A761-3566-1B2A-0A56-9FA494520B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</a:t>
            </a:r>
          </a:p>
        </p:txBody>
      </p:sp>
    </p:spTree>
    <p:extLst>
      <p:ext uri="{BB962C8B-B14F-4D97-AF65-F5344CB8AC3E}">
        <p14:creationId xmlns:p14="http://schemas.microsoft.com/office/powerpoint/2010/main" val="1670543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906DC4F8-BA8B-F854-2161-7B141518D8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/>
              <a:buChar char="•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Определить назначение АИС.</a:t>
            </a:r>
          </a:p>
          <a:p>
            <a:pPr marL="285750" indent="-285750">
              <a:buFont typeface="Arial"/>
              <a:buChar char="•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Выделить основной процесс и внешние сущности по отношению к нему.</a:t>
            </a:r>
          </a:p>
          <a:p>
            <a:pPr marL="285750" indent="-285750">
              <a:buFont typeface="Arial"/>
              <a:buChar char="•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Выделить потоки для внешних сущностей по отношению к основному событию (функции/процесс /работе).</a:t>
            </a:r>
          </a:p>
          <a:p>
            <a:pPr marL="285750" indent="-285750">
              <a:buFont typeface="Arial"/>
              <a:buChar char="•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Составить контекстную диаграмму нулевого уровня (уровень А-0).</a:t>
            </a:r>
          </a:p>
          <a:p>
            <a:pPr marL="285750" indent="-285750">
              <a:buFont typeface="Arial"/>
              <a:buChar char="•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Проанализировать события (функции/работы/процессы), определить связи по потокам данных между сущностями, событиями, накопителями данных.</a:t>
            </a:r>
          </a:p>
          <a:p>
            <a:pPr marL="285750" indent="-285750">
              <a:buFont typeface="Arial"/>
              <a:buChar char="•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Составить детализированную контекстную диаграмму (уровень А0, возможна детализация глубже на следующий уровень единичных процессов с уровня А0).</a:t>
            </a:r>
          </a:p>
          <a:p>
            <a:endParaRPr lang="ru-RU" dirty="0"/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5E32B256-B857-9460-329A-0E8BA7F50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Задачи</a:t>
            </a:r>
          </a:p>
        </p:txBody>
      </p:sp>
    </p:spTree>
    <p:extLst>
      <p:ext uri="{BB962C8B-B14F-4D97-AF65-F5344CB8AC3E}">
        <p14:creationId xmlns:p14="http://schemas.microsoft.com/office/powerpoint/2010/main" val="15313616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1">
            <a:extLst>
              <a:ext uri="{FF2B5EF4-FFF2-40B4-BE49-F238E27FC236}">
                <a16:creationId xmlns:a16="http://schemas.microsoft.com/office/drawing/2014/main" id="{AB4E8C13-CD73-B606-2F01-C5770C8A88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 ERwin Process Modeler - инструмент для моделирования, анализа, документирования и оптимизации бизнес-процессов.</a:t>
            </a:r>
          </a:p>
          <a:p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EC15AD8-B5B8-5812-067B-8C613427D8D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CASE-средство</a:t>
            </a:r>
          </a:p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4126A16-2830-FF70-CB03-A082FB53BE2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20000"/>
          </a:bodyPr>
          <a:lstStyle/>
          <a:p>
            <a:pPr algn="just"/>
            <a:r>
              <a:rPr lang="ru-RU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Основными компонентами диаграмм потоков данных являются:</a:t>
            </a:r>
          </a:p>
          <a:p>
            <a:pPr marL="285750" indent="-285750" algn="just">
              <a:buFont typeface="Arial"/>
              <a:buChar char="•"/>
            </a:pPr>
            <a:r>
              <a:rPr lang="ru-RU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внешние сущности;</a:t>
            </a:r>
          </a:p>
          <a:p>
            <a:pPr marL="285750" indent="-285750" algn="just">
              <a:buFont typeface="Arial"/>
              <a:buChar char="•"/>
            </a:pPr>
            <a:r>
              <a:rPr lang="ru-RU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работы (процессы, функции);</a:t>
            </a:r>
          </a:p>
          <a:p>
            <a:pPr marL="285750" indent="-285750" algn="just">
              <a:buFont typeface="Arial"/>
              <a:buChar char="•"/>
            </a:pPr>
            <a:r>
              <a:rPr lang="ru-RU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потоки данных;</a:t>
            </a:r>
          </a:p>
          <a:p>
            <a:pPr marL="285750" indent="-285750" algn="just">
              <a:buFont typeface="Arial"/>
              <a:buChar char="•"/>
            </a:pPr>
            <a:r>
              <a:rPr lang="ru-RU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накопители данных.</a:t>
            </a:r>
          </a:p>
          <a:p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8F1D2E6-25F1-25BF-715E-E58E020EA23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Методология DFD</a:t>
            </a:r>
          </a:p>
          <a:p>
            <a:endParaRPr lang="ru-RU" dirty="0"/>
          </a:p>
        </p:txBody>
      </p:sp>
      <p:sp>
        <p:nvSpPr>
          <p:cNvPr id="6" name="Заголовок 5">
            <a:extLst>
              <a:ext uri="{FF2B5EF4-FFF2-40B4-BE49-F238E27FC236}">
                <a16:creationId xmlns:a16="http://schemas.microsoft.com/office/drawing/2014/main" id="{8774FF9F-8BFE-79EC-8F85-BC0D45F12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515" y="397900"/>
            <a:ext cx="6645349" cy="320886"/>
          </a:xfrm>
        </p:spPr>
        <p:txBody>
          <a:bodyPr>
            <a:normAutofit fontScale="90000"/>
          </a:bodyPr>
          <a:lstStyle/>
          <a:p>
            <a:r>
              <a:rPr lang="ru-RU" sz="3200" b="0" dirty="0">
                <a:latin typeface="Times New Roman"/>
                <a:cs typeface="Times New Roman"/>
              </a:rPr>
              <a:t>Методы и средства выполнения работы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80725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ED3B5E-9456-C8A4-07A4-95C3DB982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6688" y="303318"/>
            <a:ext cx="5842591" cy="527284"/>
          </a:xfrm>
        </p:spPr>
        <p:txBody>
          <a:bodyPr>
            <a:norm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Определение назначения АИС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BFEF9A1-78B4-FD4E-6902-56D70310F4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16688" y="1318269"/>
            <a:ext cx="7107866" cy="3447143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/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Посидев с командой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мы решили, что назначением информационной системы являются следующие пункты:</a:t>
            </a:r>
            <a:b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 Автоматизация процессов управления заказами на изготовление наружной рекламы и полиграфии.</a:t>
            </a:r>
          </a:p>
          <a:p>
            <a:pPr algn="just"/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 Хранение и обработка информации о клиентах, заказах, макетах, договорах и финансовых операциях.</a:t>
            </a:r>
          </a:p>
          <a:p>
            <a:pPr algn="just"/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 Обеспечение взаимодействия между директором, макетчиком и мастером.</a:t>
            </a:r>
          </a:p>
          <a:p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sz="1600" dirty="0">
              <a:latin typeface="Golos Text" panose="020B0503020202020204"/>
            </a:endParaRPr>
          </a:p>
          <a:p>
            <a:pPr marL="0" indent="0" algn="l"/>
            <a:endParaRPr lang="ru-RU" sz="1400" b="0" i="0" dirty="0">
              <a:solidFill>
                <a:srgbClr val="2C2D2E"/>
              </a:solidFill>
              <a:effectLst/>
              <a:latin typeface="Golos Text" panose="020B0503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7635157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ED3B5E-9456-C8A4-07A4-95C3DB982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Выделение основного процесса и внешние сущности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BFEF9A1-78B4-FD4E-6902-56D70310F4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Основным процессом является: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/>
              <a:buChar char="•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Изготовление наружной рекламы и полиграфии.</a:t>
            </a:r>
          </a:p>
          <a:p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Внешними сущностями являются: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/>
              <a:buChar char="•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Клиенты (заказчики)</a:t>
            </a:r>
          </a:p>
          <a:p>
            <a:pPr marL="285750" indent="-285750">
              <a:buFont typeface="Arial"/>
              <a:buChar char="•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Поставщики материалов</a:t>
            </a:r>
          </a:p>
          <a:p>
            <a:pPr marL="285750" indent="-285750">
              <a:buFont typeface="Arial"/>
              <a:buChar char="•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Финансовые организации (банки для безналичных расчетов)</a:t>
            </a:r>
          </a:p>
          <a:p>
            <a:pPr marL="285750" indent="-285750">
              <a:buFont typeface="Arial"/>
              <a:buChar char="•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Директор</a:t>
            </a:r>
          </a:p>
          <a:p>
            <a:pPr marL="285750" indent="-285750">
              <a:buFont typeface="Arial"/>
              <a:buChar char="•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Мастер</a:t>
            </a:r>
          </a:p>
          <a:p>
            <a:pPr marL="285750" indent="-285750">
              <a:buFont typeface="Arial"/>
              <a:buChar char="•"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Макетчик</a:t>
            </a:r>
          </a:p>
          <a:p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l"/>
            <a:endParaRPr lang="ru-RU" sz="1400" b="0" i="0" dirty="0">
              <a:solidFill>
                <a:srgbClr val="2C2D2E"/>
              </a:solidFill>
              <a:effectLst/>
              <a:latin typeface="Golos Text" panose="020B0503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0531751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ED3B5E-9456-C8A4-07A4-95C3DB982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047" y="272629"/>
            <a:ext cx="6824382" cy="527284"/>
          </a:xfrm>
        </p:spPr>
        <p:txBody>
          <a:bodyPr>
            <a:no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Потоки для внешних сущностей по отношению к основному событию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BFEF9A1-78B4-FD4E-6902-56D70310F4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5047" y="1211943"/>
            <a:ext cx="7467600" cy="3447143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Клиенты:</a:t>
            </a:r>
          </a:p>
          <a:p>
            <a:pPr marL="285750" indent="-285750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Запрос на изготовление</a:t>
            </a:r>
          </a:p>
          <a:p>
            <a:pPr marL="285750" indent="-285750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Отправка предоплаты</a:t>
            </a:r>
          </a:p>
          <a:p>
            <a:pPr marL="285750" indent="-285750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Получение информации о готовом продукте</a:t>
            </a:r>
          </a:p>
          <a:p>
            <a:pPr marL="285750" indent="-285750"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Получение документов</a:t>
            </a:r>
          </a:p>
          <a:p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об оплате оставшейся суммы</a:t>
            </a:r>
          </a:p>
          <a:p>
            <a:r>
              <a:rPr lang="ru-RU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Поставщики: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Поступление информации</a:t>
            </a:r>
          </a:p>
          <a:p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о заказе на материалы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Получение данных об оплате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Передача информации о доставленных материалах</a:t>
            </a:r>
          </a:p>
          <a:p>
            <a:endParaRPr lang="ru-RU" sz="1600" b="1" dirty="0">
              <a:cs typeface="Times New Roman"/>
            </a:endParaRPr>
          </a:p>
          <a:p>
            <a:endParaRPr lang="ru-RU" sz="1600" b="1" dirty="0"/>
          </a:p>
          <a:p>
            <a:endParaRPr lang="ru-RU" sz="1600" dirty="0">
              <a:latin typeface="Golos Text" panose="020B0503020202020204"/>
            </a:endParaRPr>
          </a:p>
          <a:p>
            <a:endParaRPr lang="ru-RU" sz="1600" b="0" i="0" dirty="0">
              <a:solidFill>
                <a:srgbClr val="2C2D2E"/>
              </a:solidFill>
              <a:effectLst/>
              <a:latin typeface="Golos Text" panose="020B0503020202020204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BAA902-21AA-048B-511B-E7AACF7C8249}"/>
              </a:ext>
            </a:extLst>
          </p:cNvPr>
          <p:cNvSpPr txBox="1"/>
          <p:nvPr/>
        </p:nvSpPr>
        <p:spPr>
          <a:xfrm>
            <a:off x="4865496" y="1211943"/>
            <a:ext cx="4004187" cy="288078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spcBef>
                <a:spcPct val="20000"/>
              </a:spcBef>
              <a:buSzPct val="100000"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Директор:</a:t>
            </a:r>
          </a:p>
          <a:p>
            <a:pPr marL="285750" indent="-285750">
              <a:spcBef>
                <a:spcPct val="20000"/>
              </a:spcBef>
              <a:buSzPct val="100000"/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Получение данных по процессам</a:t>
            </a:r>
          </a:p>
          <a:p>
            <a:pPr marL="285750" indent="-285750">
              <a:spcBef>
                <a:spcPct val="20000"/>
              </a:spcBef>
              <a:buSzPct val="100000"/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Получение данных о готовом</a:t>
            </a:r>
            <a:r>
              <a:rPr lang="ru-RU" sz="1600" dirty="0">
                <a:latin typeface="Times New Roman" panose="02020603050405020304" pitchFamily="18" charset="0"/>
                <a:ea typeface="+mn-lt"/>
                <a:cs typeface="Times New Roman" panose="02020603050405020304" pitchFamily="18" charset="0"/>
              </a:rPr>
              <a:t> продукте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ct val="20000"/>
              </a:spcBef>
              <a:buSzPct val="100000"/>
            </a:pPr>
            <a:r>
              <a:rPr lang="ru-RU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Макетчик:</a:t>
            </a:r>
            <a:endParaRPr lang="en-US" b="1" dirty="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pPr marL="285750" indent="-285750">
              <a:spcBef>
                <a:spcPct val="20000"/>
              </a:spcBef>
              <a:buSzPct val="100000"/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Поступление технического задания</a:t>
            </a:r>
          </a:p>
          <a:p>
            <a:pPr marL="285750" indent="-285750">
              <a:spcBef>
                <a:spcPct val="20000"/>
              </a:spcBef>
              <a:buSzPct val="100000"/>
              <a:buFont typeface="Arial"/>
              <a:buChar char="•"/>
            </a:pP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Передача данных о готовом макете</a:t>
            </a:r>
          </a:p>
          <a:p>
            <a:pPr algn="l">
              <a:spcBef>
                <a:spcPct val="20000"/>
              </a:spcBef>
            </a:pPr>
            <a:r>
              <a:rPr lang="ru-RU" b="1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Мастер</a:t>
            </a:r>
            <a:r>
              <a:rPr lang="en-US" b="1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:</a:t>
            </a:r>
          </a:p>
          <a:p>
            <a:pPr marL="285750" indent="-285750" algn="l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ru-RU" sz="1600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Передача данных о готом продукте</a:t>
            </a:r>
          </a:p>
          <a:p>
            <a:pPr marL="285750" indent="-285750" algn="l">
              <a:spcBef>
                <a:spcPct val="20000"/>
              </a:spcBef>
              <a:buFont typeface="Arial" panose="020B0604020202020204" pitchFamily="34" charset="0"/>
              <a:buChar char="•"/>
            </a:pPr>
            <a:r>
              <a:rPr lang="ru-RU" sz="1600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Получение данных по макету</a:t>
            </a:r>
          </a:p>
        </p:txBody>
      </p:sp>
    </p:spTree>
    <p:extLst>
      <p:ext uri="{BB962C8B-B14F-4D97-AF65-F5344CB8AC3E}">
        <p14:creationId xmlns:p14="http://schemas.microsoft.com/office/powerpoint/2010/main" val="42124709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A7D5D5B-518E-3688-5687-835317B3E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Контекстная диаграмма нулевого уровня (уровень A-0)</a:t>
            </a:r>
          </a:p>
        </p:txBody>
      </p:sp>
      <p:pic>
        <p:nvPicPr>
          <p:cNvPr id="11" name="Объект 10">
            <a:extLst>
              <a:ext uri="{FF2B5EF4-FFF2-40B4-BE49-F238E27FC236}">
                <a16:creationId xmlns:a16="http://schemas.microsoft.com/office/drawing/2014/main" id="{0B4FDC27-A8E0-4E96-20A8-E0D0D4E53D5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500033" y="1211263"/>
            <a:ext cx="6143933" cy="3448050"/>
          </a:xfrm>
        </p:spPr>
      </p:pic>
    </p:spTree>
    <p:extLst>
      <p:ext uri="{BB962C8B-B14F-4D97-AF65-F5344CB8AC3E}">
        <p14:creationId xmlns:p14="http://schemas.microsoft.com/office/powerpoint/2010/main" val="2542245297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1">
  <a:themeElements>
    <a:clrScheme name="Другая 1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EC0B43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Тема1" id="{4DAE9245-FD5C-48A3-9F61-0C8FFBFAE07A}" vid="{20E0B42B-372D-46F0-B56F-89DFAD950D3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5639</TotalTime>
  <Words>624</Words>
  <Application>Microsoft Office PowerPoint</Application>
  <PresentationFormat>Экран (16:9)</PresentationFormat>
  <Paragraphs>77</Paragraphs>
  <Slides>13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13</vt:i4>
      </vt:variant>
    </vt:vector>
  </HeadingPairs>
  <TitlesOfParts>
    <vt:vector size="20" baseType="lpstr">
      <vt:lpstr>ALS Gorizont Bold Expanded</vt:lpstr>
      <vt:lpstr>Arial</vt:lpstr>
      <vt:lpstr>Calibri</vt:lpstr>
      <vt:lpstr>Golos Text</vt:lpstr>
      <vt:lpstr>Golos Text DemiBold</vt:lpstr>
      <vt:lpstr>Times New Roman</vt:lpstr>
      <vt:lpstr>Тема1</vt:lpstr>
      <vt:lpstr>Проектирование функциональной модели АИС для агентства  «Ньютон» </vt:lpstr>
      <vt:lpstr>Агентство «Ньютон»</vt:lpstr>
      <vt:lpstr>Цель</vt:lpstr>
      <vt:lpstr>Задачи</vt:lpstr>
      <vt:lpstr>Методы и средства выполнения работы</vt:lpstr>
      <vt:lpstr>Определение назначения АИС</vt:lpstr>
      <vt:lpstr>Выделение основного процесса и внешние сущности</vt:lpstr>
      <vt:lpstr>Потоки для внешних сущностей по отношению к основному событию</vt:lpstr>
      <vt:lpstr>Контекстная диаграмма нулевого уровня (уровень A-0)</vt:lpstr>
      <vt:lpstr>Анализ событий и связи по потокам данных</vt:lpstr>
      <vt:lpstr>Детализированная контекстная диаграмма (уровень A0)</vt:lpstr>
      <vt:lpstr>Выводы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</dc:creator>
  <cp:lastModifiedBy>Настасья Мельникова</cp:lastModifiedBy>
  <cp:revision>131</cp:revision>
  <dcterms:created xsi:type="dcterms:W3CDTF">2014-06-27T12:30:22Z</dcterms:created>
  <dcterms:modified xsi:type="dcterms:W3CDTF">2024-10-01T22:48:01Z</dcterms:modified>
</cp:coreProperties>
</file>

<file path=docProps/thumbnail.jpeg>
</file>